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2816000" cx="7776000"/>
  <p:notesSz cx="6858000" cy="9144000"/>
  <p:embeddedFontLst>
    <p:embeddedFont>
      <p:font typeface="Comfortaa Medium"/>
      <p:regular r:id="rId8"/>
      <p:bold r:id="rId9"/>
    </p:embeddedFont>
    <p:embeddedFont>
      <p:font typeface="Comfortaa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037">
          <p15:clr>
            <a:srgbClr val="747775"/>
          </p15:clr>
        </p15:guide>
        <p15:guide id="2" pos="244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5BC3D80-6556-4505-83D5-E137BE63BEE6}">
  <a:tblStyle styleId="{35BC3D80-6556-4505-83D5-E137BE63BE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037" orient="horz"/>
        <p:guide pos="244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Comfortaa-bold.fntdata"/><Relationship Id="rId10" Type="http://schemas.openxmlformats.org/officeDocument/2006/relationships/font" Target="fonts/Comfortaa-regular.fntdata"/><Relationship Id="rId9" Type="http://schemas.openxmlformats.org/officeDocument/2006/relationships/font" Target="fonts/ComfortaaMedium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Comfortaa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389068" y="685800"/>
            <a:ext cx="2080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81c61a00f_0_4:notes"/>
          <p:cNvSpPr/>
          <p:nvPr>
            <p:ph idx="2" type="sldImg"/>
          </p:nvPr>
        </p:nvSpPr>
        <p:spPr>
          <a:xfrm>
            <a:off x="2389068" y="685800"/>
            <a:ext cx="2080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81c61a00f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5075" y="1855249"/>
            <a:ext cx="7245900" cy="5114400"/>
          </a:xfrm>
          <a:prstGeom prst="rect">
            <a:avLst/>
          </a:prstGeom>
        </p:spPr>
        <p:txBody>
          <a:bodyPr anchorCtr="0" anchor="b" bIns="99225" lIns="99225" spcFirstLastPara="1" rIns="99225" wrap="square" tIns="99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5068" y="7061757"/>
            <a:ext cx="7245900" cy="19749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5068" y="2756119"/>
            <a:ext cx="7245900" cy="4892400"/>
          </a:xfrm>
          <a:prstGeom prst="rect">
            <a:avLst/>
          </a:prstGeom>
        </p:spPr>
        <p:txBody>
          <a:bodyPr anchorCtr="0" anchor="b" bIns="99225" lIns="99225" spcFirstLastPara="1" rIns="99225" wrap="square" tIns="99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5068" y="7854363"/>
            <a:ext cx="7245900" cy="32409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indent="-355600" lvl="0" marL="4572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5068" y="5359248"/>
            <a:ext cx="7245900" cy="20976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5068" y="1108864"/>
            <a:ext cx="7245900" cy="14268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5068" y="2871609"/>
            <a:ext cx="7245900" cy="85128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5068" y="1108864"/>
            <a:ext cx="7245900" cy="14268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5068" y="2871609"/>
            <a:ext cx="3401400" cy="85128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9443" y="2871609"/>
            <a:ext cx="3401400" cy="85128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5068" y="1108864"/>
            <a:ext cx="7245900" cy="14268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5068" y="1384382"/>
            <a:ext cx="2388000" cy="1882800"/>
          </a:xfrm>
          <a:prstGeom prst="rect">
            <a:avLst/>
          </a:prstGeom>
        </p:spPr>
        <p:txBody>
          <a:bodyPr anchorCtr="0" anchor="b" bIns="99225" lIns="99225" spcFirstLastPara="1" rIns="99225" wrap="square" tIns="99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5068" y="3462450"/>
            <a:ext cx="2388000" cy="79218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906" y="1121634"/>
            <a:ext cx="5415000" cy="101931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8000" y="-311"/>
            <a:ext cx="3888000" cy="1281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9225" lIns="99225" spcFirstLastPara="1" rIns="99225" wrap="square" tIns="992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780" y="3072688"/>
            <a:ext cx="3440100" cy="3693300"/>
          </a:xfrm>
          <a:prstGeom prst="rect">
            <a:avLst/>
          </a:prstGeom>
        </p:spPr>
        <p:txBody>
          <a:bodyPr anchorCtr="0" anchor="b" bIns="99225" lIns="99225" spcFirstLastPara="1" rIns="99225" wrap="square" tIns="992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780" y="6984390"/>
            <a:ext cx="3440100" cy="3077400"/>
          </a:xfrm>
          <a:prstGeom prst="rect">
            <a:avLst/>
          </a:prstGeom>
        </p:spPr>
        <p:txBody>
          <a:bodyPr anchorCtr="0" anchor="t" bIns="99225" lIns="99225" spcFirstLastPara="1" rIns="99225" wrap="square" tIns="992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00520" y="1804169"/>
            <a:ext cx="3262800" cy="92070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5068" y="10541275"/>
            <a:ext cx="5101200" cy="15078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</p:spPr>
        <p:txBody>
          <a:bodyPr anchorCtr="0" anchor="ctr" bIns="99225" lIns="99225" spcFirstLastPara="1" rIns="99225" wrap="square" tIns="992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5068" y="1108864"/>
            <a:ext cx="7245900" cy="14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9225" lIns="99225" spcFirstLastPara="1" rIns="99225" wrap="square" tIns="992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5068" y="2871609"/>
            <a:ext cx="7245900" cy="85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9225" lIns="99225" spcFirstLastPara="1" rIns="99225" wrap="square" tIns="99225">
            <a:normAutofit/>
          </a:bodyPr>
          <a:lstStyle>
            <a:lvl1pPr indent="-3556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1pPr>
            <a:lvl2pPr indent="-3238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2pPr>
            <a:lvl3pPr indent="-3238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3pPr>
            <a:lvl4pPr indent="-3238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4pPr>
            <a:lvl5pPr indent="-3238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5pPr>
            <a:lvl6pPr indent="-3238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6pPr>
            <a:lvl7pPr indent="-3238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7pPr>
            <a:lvl8pPr indent="-3238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8pPr>
            <a:lvl9pPr indent="-3238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4925" y="11619284"/>
            <a:ext cx="466500" cy="98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9225" lIns="99225" spcFirstLastPara="1" rIns="99225" wrap="square" tIns="99225">
            <a:norm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8EA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5009" l="13079" r="-13080" t="-5009"/>
          <a:stretch/>
        </p:blipFill>
        <p:spPr>
          <a:xfrm rot="10800000">
            <a:off x="4863415" y="-1"/>
            <a:ext cx="2912579" cy="2714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5009" l="13079" r="-13080" t="-5009"/>
          <a:stretch/>
        </p:blipFill>
        <p:spPr>
          <a:xfrm>
            <a:off x="-10" y="10142874"/>
            <a:ext cx="2912579" cy="2714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73754" y="12201775"/>
            <a:ext cx="1231290" cy="380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7" name="Google Shape;57;p13"/>
          <p:cNvGraphicFramePr/>
          <p:nvPr/>
        </p:nvGraphicFramePr>
        <p:xfrm>
          <a:off x="363600" y="400285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{35BC3D80-6556-4505-83D5-E137BE63BEE6}</a:tableStyleId>
              </a:tblPr>
              <a:tblGrid>
                <a:gridCol w="2790600"/>
                <a:gridCol w="4243600"/>
              </a:tblGrid>
              <a:tr h="376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ESCUELA</a:t>
                      </a:r>
                      <a:endParaRPr b="1" sz="1200">
                        <a:solidFill>
                          <a:srgbClr val="EE5753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359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CARRERA(S):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40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SEDE: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40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AÑO DE INICIO: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40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AÑOS DE VIGENCIA: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501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DOCENTE(S)</a:t>
                      </a:r>
                      <a:endParaRPr b="1" sz="1200">
                        <a:solidFill>
                          <a:srgbClr val="EE5753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COORDINADOR: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371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ESTUDIANTES INVOLUCRADOS: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4017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ACTORES COMUNIDAD EXTERNA PARTICIPANTE(S):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8" name="Google Shape;58;p13"/>
          <p:cNvSpPr/>
          <p:nvPr/>
        </p:nvSpPr>
        <p:spPr>
          <a:xfrm>
            <a:off x="370961" y="1411825"/>
            <a:ext cx="7034100" cy="380400"/>
          </a:xfrm>
          <a:prstGeom prst="roundRect">
            <a:avLst>
              <a:gd fmla="val 50000" name="adj"/>
            </a:avLst>
          </a:prstGeom>
          <a:solidFill>
            <a:srgbClr val="84378C"/>
          </a:solidFill>
          <a:ln>
            <a:noFill/>
          </a:ln>
        </p:spPr>
        <p:txBody>
          <a:bodyPr anchorCtr="0" anchor="ctr" bIns="99225" lIns="99225" spcFirstLastPara="1" rIns="99225" wrap="square" tIns="992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5F8EA"/>
              </a:buClr>
              <a:buSzPts val="1500"/>
              <a:buFont typeface="Comfortaa Medium"/>
              <a:buAutoNum type="arabicPeriod"/>
            </a:pPr>
            <a:r>
              <a:rPr lang="es" sz="1500">
                <a:solidFill>
                  <a:srgbClr val="F5F8EA"/>
                </a:solidFill>
                <a:latin typeface="Comfortaa Medium"/>
                <a:ea typeface="Comfortaa Medium"/>
                <a:cs typeface="Comfortaa Medium"/>
                <a:sym typeface="Comfortaa Medium"/>
              </a:rPr>
              <a:t>IDENTIFICACIÓN GENERAL</a:t>
            </a:r>
            <a:endParaRPr sz="1500">
              <a:solidFill>
                <a:srgbClr val="F5F8EA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63075" y="574950"/>
            <a:ext cx="7034100" cy="538200"/>
          </a:xfrm>
          <a:prstGeom prst="roundRect">
            <a:avLst>
              <a:gd fmla="val 50000" name="adj"/>
            </a:avLst>
          </a:prstGeom>
          <a:solidFill>
            <a:srgbClr val="EE5753"/>
          </a:solidFill>
          <a:ln>
            <a:noFill/>
          </a:ln>
        </p:spPr>
        <p:txBody>
          <a:bodyPr anchorCtr="0" anchor="ctr" bIns="99225" lIns="99225" spcFirstLastPara="1" rIns="99225" wrap="square" tIns="99225">
            <a:noAutofit/>
          </a:bodyPr>
          <a:lstStyle/>
          <a:p>
            <a:pPr indent="0" lvl="0" marL="4953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rgbClr val="F5F8EA"/>
                </a:solidFill>
                <a:latin typeface="Comfortaa"/>
                <a:ea typeface="Comfortaa"/>
                <a:cs typeface="Comfortaa"/>
                <a:sym typeface="Comfortaa"/>
              </a:rPr>
              <a:t>FICHA RESUMEN BUENA PRÁCTICA</a:t>
            </a:r>
            <a:endParaRPr b="1" sz="1500">
              <a:solidFill>
                <a:srgbClr val="F5F8EA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63075" y="1854650"/>
            <a:ext cx="2800200" cy="17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9225" lIns="99225" spcFirstLastPara="1" rIns="99225" wrap="square" tIns="992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172039"/>
                </a:solidFill>
                <a:latin typeface="Comfortaa Medium"/>
                <a:ea typeface="Comfortaa Medium"/>
                <a:cs typeface="Comfortaa Medium"/>
                <a:sym typeface="Comfortaa Medium"/>
              </a:rPr>
              <a:t>La actividad cuenta con trayectoria y/o proyección en el tiempo.</a:t>
            </a:r>
            <a:endParaRPr sz="13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172039"/>
                </a:solidFill>
                <a:latin typeface="Comfortaa Medium"/>
                <a:ea typeface="Comfortaa Medium"/>
                <a:cs typeface="Comfortaa Medium"/>
                <a:sym typeface="Comfortaa Medium"/>
              </a:rPr>
              <a:t>La actividad cuenta con antecedentes y evidencias que permiten replicarla (videos, fotos, instructivos, registros, paso a paso, etc).</a:t>
            </a:r>
            <a:endParaRPr sz="13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484500" y="1854650"/>
            <a:ext cx="2912700" cy="17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9225" lIns="99225" spcFirstLastPara="1" rIns="99225" wrap="square" tIns="992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172039"/>
                </a:solidFill>
                <a:latin typeface="Comfortaa Medium"/>
                <a:ea typeface="Comfortaa Medium"/>
                <a:cs typeface="Comfortaa Medium"/>
                <a:sym typeface="Comfortaa Medium"/>
              </a:rPr>
              <a:t>La actividad cuenta con un componente innovador.</a:t>
            </a:r>
            <a:endParaRPr sz="13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172039"/>
                </a:solidFill>
                <a:latin typeface="Comfortaa Medium"/>
                <a:ea typeface="Comfortaa Medium"/>
                <a:cs typeface="Comfortaa Medium"/>
                <a:sym typeface="Comfortaa Medium"/>
              </a:rPr>
              <a:t>La actividad es un aporte al medio externo - a iniciativa identifica un aporte reconocido y valorado por la contraparte.</a:t>
            </a:r>
            <a:endParaRPr sz="13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63075" y="2753650"/>
            <a:ext cx="380400" cy="380400"/>
          </a:xfrm>
          <a:prstGeom prst="ellipse">
            <a:avLst/>
          </a:prstGeom>
          <a:solidFill>
            <a:srgbClr val="84378C">
              <a:alpha val="10910"/>
            </a:srgbClr>
          </a:solidFill>
          <a:ln cap="flat" cmpd="sng" w="19050">
            <a:solidFill>
              <a:srgbClr val="84378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363075" y="1996750"/>
            <a:ext cx="380400" cy="380400"/>
          </a:xfrm>
          <a:prstGeom prst="ellipse">
            <a:avLst/>
          </a:prstGeom>
          <a:solidFill>
            <a:srgbClr val="84378C">
              <a:alpha val="10910"/>
            </a:srgbClr>
          </a:solidFill>
          <a:ln cap="flat" cmpd="sng" w="19050">
            <a:solidFill>
              <a:srgbClr val="84378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4104075" y="2753650"/>
            <a:ext cx="380400" cy="380400"/>
          </a:xfrm>
          <a:prstGeom prst="ellipse">
            <a:avLst/>
          </a:prstGeom>
          <a:solidFill>
            <a:srgbClr val="84378C">
              <a:alpha val="10910"/>
            </a:srgbClr>
          </a:solidFill>
          <a:ln cap="flat" cmpd="sng" w="19050">
            <a:solidFill>
              <a:srgbClr val="84378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4104075" y="1996750"/>
            <a:ext cx="380400" cy="380400"/>
          </a:xfrm>
          <a:prstGeom prst="ellipse">
            <a:avLst/>
          </a:prstGeom>
          <a:solidFill>
            <a:srgbClr val="84378C">
              <a:alpha val="10910"/>
            </a:srgbClr>
          </a:solidFill>
          <a:ln cap="flat" cmpd="sng" w="19050">
            <a:solidFill>
              <a:srgbClr val="84378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370961" y="7595950"/>
            <a:ext cx="7034100" cy="380400"/>
          </a:xfrm>
          <a:prstGeom prst="roundRect">
            <a:avLst>
              <a:gd fmla="val 50000" name="adj"/>
            </a:avLst>
          </a:prstGeom>
          <a:solidFill>
            <a:srgbClr val="84378C"/>
          </a:solidFill>
          <a:ln>
            <a:noFill/>
          </a:ln>
        </p:spPr>
        <p:txBody>
          <a:bodyPr anchorCtr="0" anchor="ctr" bIns="99225" lIns="99225" spcFirstLastPara="1" rIns="99225" wrap="square" tIns="992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5F8EA"/>
              </a:buClr>
              <a:buSzPts val="1500"/>
              <a:buFont typeface="Comfortaa Medium"/>
              <a:buAutoNum type="arabicPeriod"/>
            </a:pPr>
            <a:r>
              <a:rPr lang="es" sz="1500">
                <a:solidFill>
                  <a:srgbClr val="F5F8EA"/>
                </a:solidFill>
                <a:latin typeface="Comfortaa Medium"/>
                <a:ea typeface="Comfortaa Medium"/>
                <a:cs typeface="Comfortaa Medium"/>
                <a:sym typeface="Comfortaa Medium"/>
              </a:rPr>
              <a:t>DESCRIPTOR</a:t>
            </a:r>
            <a:r>
              <a:rPr lang="es" sz="1500">
                <a:solidFill>
                  <a:srgbClr val="F5F8EA"/>
                </a:solidFill>
                <a:latin typeface="Comfortaa Medium"/>
                <a:ea typeface="Comfortaa Medium"/>
                <a:cs typeface="Comfortaa Medium"/>
                <a:sym typeface="Comfortaa Medium"/>
              </a:rPr>
              <a:t>  BUENA PRÁCTICA </a:t>
            </a:r>
            <a:endParaRPr sz="1500">
              <a:solidFill>
                <a:srgbClr val="F5F8EA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</p:txBody>
      </p:sp>
      <p:graphicFrame>
        <p:nvGraphicFramePr>
          <p:cNvPr id="67" name="Google Shape;67;p13"/>
          <p:cNvGraphicFramePr/>
          <p:nvPr/>
        </p:nvGraphicFramePr>
        <p:xfrm>
          <a:off x="363600" y="822155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{35BC3D80-6556-4505-83D5-E137BE63BEE6}</a:tableStyleId>
              </a:tblPr>
              <a:tblGrid>
                <a:gridCol w="2790600"/>
                <a:gridCol w="4243600"/>
              </a:tblGrid>
              <a:tr h="376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NOMBRE INICIATIVA:</a:t>
                      </a:r>
                      <a:endParaRPr b="1" sz="1200">
                        <a:solidFill>
                          <a:srgbClr val="EE5753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3591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OBJETIVO: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652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PROBLEMA Y/O OPORTUNIDAD QUE ABORDA:</a:t>
                      </a: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40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BENEFICIOS: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DIAGNÓSTICOS: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340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RECURSOS UTILIZADOS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647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RESULTADOS:</a:t>
                      </a:r>
                      <a:endParaRPr b="1" sz="1200">
                        <a:solidFill>
                          <a:srgbClr val="EE5753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371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METODOLOGÍA UTILIZADA:</a:t>
                      </a:r>
                      <a:endParaRPr b="1" sz="1200">
                        <a:solidFill>
                          <a:srgbClr val="EE5753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  <a:tr h="4017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 sz="1200">
                          <a:solidFill>
                            <a:srgbClr val="EE5753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PRINCIPALES APRENDIZAJES:</a:t>
                      </a:r>
                      <a:endParaRPr b="1" sz="14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8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172039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72000" marB="72000" marR="94025" marL="94025">
                    <a:lnL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84378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4378C">
                        <a:alpha val="1091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8" name="Google Shape;68;p13"/>
          <p:cNvSpPr txBox="1"/>
          <p:nvPr/>
        </p:nvSpPr>
        <p:spPr>
          <a:xfrm>
            <a:off x="363075" y="1917850"/>
            <a:ext cx="5382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9225" lIns="99225" spcFirstLastPara="1" rIns="99225" wrap="square" tIns="992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✔️</a:t>
            </a:r>
            <a:endParaRPr sz="2200">
              <a:solidFill>
                <a:srgbClr val="172039"/>
              </a:solidFill>
              <a:latin typeface="Comfortaa Medium"/>
              <a:ea typeface="Comfortaa Medium"/>
              <a:cs typeface="Comfortaa Medium"/>
              <a:sym typeface="Comfortaa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