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788" r:id="rId2"/>
    <p:sldId id="764" r:id="rId3"/>
    <p:sldId id="765" r:id="rId4"/>
    <p:sldId id="776" r:id="rId5"/>
    <p:sldId id="777" r:id="rId6"/>
    <p:sldId id="778" r:id="rId7"/>
    <p:sldId id="779" r:id="rId8"/>
    <p:sldId id="781" r:id="rId9"/>
    <p:sldId id="782" r:id="rId10"/>
    <p:sldId id="783" r:id="rId11"/>
    <p:sldId id="784" r:id="rId12"/>
    <p:sldId id="785" r:id="rId13"/>
    <p:sldId id="775" r:id="rId14"/>
    <p:sldId id="786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366DC-3B41-479B-A870-6ADBEAA72CF2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31777-E5EA-497E-8B52-84398CB671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26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3293B-2FDE-4884-9738-88BD7ECA354A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914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ACC30-A564-7C61-3741-5A64EBC4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5BEAD0-8D92-9A25-093F-9B84E1FF2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080B47-38E7-09D7-2FA1-E4BABD80B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B1E100-EAF2-22FF-EC7E-3110BFCA0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3293B-2FDE-4884-9738-88BD7ECA354A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784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4ACF6-EB55-42D8-FDCA-A21D97D1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DE83FBC-EB5F-AE22-D20C-6BFD978F3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A9FEB63-0F36-459A-694E-925152364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8B5D8F-4E53-E111-5FD4-A95FD7F4F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3293B-2FDE-4884-9738-88BD7ECA354A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479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571F5-B88E-E1B0-04A9-5DB69F8A6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E6F7EA1-ACD3-DAA8-DFD2-BDDAF488B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116DA69-73D2-5CD5-1004-86F1C0DF9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DB2288-0751-F0BC-496A-3AD200BD8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3293B-2FDE-4884-9738-88BD7ECA354A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0050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E415E-12CA-F900-83AE-E56BD2669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CFCF6FA-AA7A-3D46-472E-CBC5CF88C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FF53425-7BFC-6C18-05A6-472C5A6C1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790286-5776-A990-7EB7-44D4A3C4D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3293B-2FDE-4884-9738-88BD7ECA354A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229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E360B-21FF-806C-526F-178DEC15E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2C23A2-465C-F5A5-81C9-FE5F61E4D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A8084E-0178-8388-1B98-FF2C0F91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815-291E-463D-8839-3E9C46772A66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0B1AE0-8068-31FE-7A21-D38C765F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FFA4D5-3552-0480-4599-99A47EE9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322F-0800-46B3-A248-8FED45597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469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8ABCC-C08A-8A27-BE63-F3DC9D70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0A7AE1-3A30-2AD3-6229-5CC0EB75B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A40E3-29A2-4D3D-CCFB-C33951ED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815-291E-463D-8839-3E9C46772A66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6640D9-57C9-38A4-3132-732EE883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E59128-4F59-C785-A4E5-1E1B0DC9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322F-0800-46B3-A248-8FED45597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139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7A9331-5F9E-152A-D728-24E7B376B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1C87BB-FB4B-3B92-092C-C95CB7034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3AA3ED-AECD-8F3D-77F3-5F2FE98D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815-291E-463D-8839-3E9C46772A66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38726-4C10-8AC8-04C6-A4136776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2DC84-E7F8-7FE7-DE62-33C9E298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322F-0800-46B3-A248-8FED45597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342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AE4A7-4937-FDFE-3C9D-28514431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5A9DD3-32B9-BF1E-2A92-3D45EAB76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FA813E-0430-FC40-1558-C5E7CFA9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815-291E-463D-8839-3E9C46772A66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C9430C-D405-E916-6A19-19256C97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A44A7-2A04-1C57-FDCF-0899AC79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322F-0800-46B3-A248-8FED45597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232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D22B6-32E3-25A6-62DE-318C2E4A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5A5FF5-9ED3-3AED-F01B-DE8B26689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F96B2-9444-8E32-7EAF-6FE2695D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815-291E-463D-8839-3E9C46772A66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06C303-6EFB-32F8-3C84-386E3F08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105302-D7C6-75C5-2400-3F448E48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322F-0800-46B3-A248-8FED45597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015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DB906-5DEB-8F25-9094-3943DF3D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DB171-4CB5-BE09-FE3D-6DA1EE114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FC4F4-7B88-05D2-9A74-1FB416426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B2FDC6-6F8A-E3D3-6304-819DEA89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815-291E-463D-8839-3E9C46772A66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249136-31A1-D736-E228-1BDF8C47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005F58-5218-B069-960A-3F4D343C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322F-0800-46B3-A248-8FED45597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552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7B723-5C10-1A19-A255-6E74BB35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2C14F3-6DA5-498E-FF67-5B505FB50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572B5B-2CB3-B299-2B7E-4E9D50723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75DDCD-F100-A359-BA9C-F9B3566A1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0254BE-4AB0-B4F6-D40D-BCD654AA7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72F839-F139-2B32-7448-332FBE04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815-291E-463D-8839-3E9C46772A66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BFD4F8-89F5-BB21-448B-242AA8EB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C3D404-EDED-2859-A725-23878F2D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322F-0800-46B3-A248-8FED45597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62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A5BF2-F614-2974-086D-9CDFFB4A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7A95C9-8B46-6FF2-4A12-8AA4F808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815-291E-463D-8839-3E9C46772A66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7668FA-DBFB-9F81-762D-0D78A13AC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AAE5C5-B016-5AF3-42A0-55C849DB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322F-0800-46B3-A248-8FED45597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379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D313AF-7AA1-0919-1524-62E9FA2A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815-291E-463D-8839-3E9C46772A66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90EAF6-A4F9-D99C-C9C3-B26D6AF9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BB2EF1-E69C-3D25-4ED2-CF8272AD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322F-0800-46B3-A248-8FED45597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42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BE979-A24A-48B5-9BDE-C5E48582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F1CAFB-1682-AC37-A217-CE427A7D4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BC25BF-89CB-B9B5-6D71-05963B221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D92F4E-9C91-AF9D-2918-141DB909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815-291E-463D-8839-3E9C46772A66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FDD841-9469-CDDA-4EE6-B59ECD1E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774A34-92FC-475B-7AD8-47399693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322F-0800-46B3-A248-8FED45597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728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ED568-8BBB-0E2A-C9C3-5C00C1B1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CAA08-C32F-BCA6-8BBE-457920C7C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A5ECCB-FE5A-E00D-FEA1-E19A3A89A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28886D-B224-3293-9EC8-2429410C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815-291E-463D-8839-3E9C46772A66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1C32B1-6C80-0765-D61C-5D09A2E4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4058C-ECCA-00E6-DA70-347DF575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322F-0800-46B3-A248-8FED45597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125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66E0A0-FB71-4811-90BD-E3783D79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322746-CCAA-2952-294C-15D3CC56B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1A0204-8331-13A0-D0B8-B5F16EA4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EC815-291E-463D-8839-3E9C46772A66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246095-DBED-E56C-D742-495181EC1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C1FE28-E0A3-8A90-C4E5-8A18EBC94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55322F-0800-46B3-A248-8FED45597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389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oc.cl/innovasostenible-202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antanderx.com/calls/innova-sostenible-202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.santanderx.com/calls/innova-sostenible-202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uentacaracteres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EA7E7B-F5DC-3DD6-4172-DDC2F44C9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0DFC326-B898-25CA-BC2E-DD67394C45A5}"/>
              </a:ext>
            </a:extLst>
          </p:cNvPr>
          <p:cNvSpPr txBox="1"/>
          <p:nvPr/>
        </p:nvSpPr>
        <p:spPr>
          <a:xfrm>
            <a:off x="1814561" y="2875714"/>
            <a:ext cx="991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600">
                <a:solidFill>
                  <a:schemeClr val="bg1"/>
                </a:solidFill>
                <a:latin typeface="Lato Black" panose="020F0A02020204030203" pitchFamily="34" charset="0"/>
              </a:rPr>
              <a:t>KIT DE APOYO ACELERACIÓN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7EEB66-4897-3B94-1887-73564D89F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656" y="4241492"/>
            <a:ext cx="2796741" cy="10830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85486F9-0856-BAE9-2076-017CE8103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797" y="630755"/>
            <a:ext cx="2603205" cy="7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47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5F56F-77D0-E184-1370-3B2E7883B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59EFFE1-488B-3CBA-464C-940EEA1BA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783" y="6102024"/>
            <a:ext cx="1952217" cy="7559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C1B277E-25A0-2CF8-F830-AD2873E550E1}"/>
              </a:ext>
            </a:extLst>
          </p:cNvPr>
          <p:cNvSpPr txBox="1"/>
          <p:nvPr/>
        </p:nvSpPr>
        <p:spPr>
          <a:xfrm>
            <a:off x="4498126" y="250464"/>
            <a:ext cx="319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>
                <a:solidFill>
                  <a:srgbClr val="14824D"/>
                </a:solidFill>
                <a:latin typeface="Lato Black" panose="020F0A02020204030203" pitchFamily="34" charset="0"/>
              </a:rPr>
              <a:t>PREGUNTA 2</a:t>
            </a:r>
            <a:endParaRPr lang="es-CL" sz="3600">
              <a:solidFill>
                <a:srgbClr val="14824D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0CF294-02A4-76B2-4877-22F57C21FB5E}"/>
              </a:ext>
            </a:extLst>
          </p:cNvPr>
          <p:cNvSpPr txBox="1"/>
          <p:nvPr/>
        </p:nvSpPr>
        <p:spPr>
          <a:xfrm>
            <a:off x="590548" y="896795"/>
            <a:ext cx="1101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>
                <a:latin typeface="Lato Black" panose="020F0A02020204030203" pitchFamily="34" charset="0"/>
              </a:rPr>
              <a:t>¿Cuál es tu solución y cómo se relaciona el problema identificado?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3A00F5-C195-D06D-C806-E53B105953C4}"/>
              </a:ext>
            </a:extLst>
          </p:cNvPr>
          <p:cNvSpPr txBox="1"/>
          <p:nvPr/>
        </p:nvSpPr>
        <p:spPr>
          <a:xfrm>
            <a:off x="1051390" y="2004791"/>
            <a:ext cx="58923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700" b="1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TIPS: </a:t>
            </a:r>
          </a:p>
          <a:p>
            <a:endParaRPr lang="es-US" sz="1700" b="1" i="1"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Describe la </a:t>
            </a:r>
            <a:r>
              <a:rPr lang="es-US" sz="1700" b="1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solución en lenguaje simple</a:t>
            </a: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producto, servicio, plataforma, app u otro.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Explica claramente cómo responde al problema detectado.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Menciona a </a:t>
            </a:r>
            <a:r>
              <a:rPr lang="es-US" sz="1700" b="1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quién impacta directamente y cuáles son sus beneficios concretos.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b="1" i="1">
                <a:highlight>
                  <a:srgbClr val="9DBB89"/>
                </a:highlight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Mantén coherencia total entre problema y solución</a:t>
            </a:r>
            <a:r>
              <a:rPr lang="es-US" sz="1700" i="1">
                <a:highlight>
                  <a:srgbClr val="9DBB89"/>
                </a:highlight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Evita beneficios genéricos; usa efectos específicos o medibles cuando sea posible.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FD0559-F221-A97B-4860-668AC841F346}"/>
              </a:ext>
            </a:extLst>
          </p:cNvPr>
          <p:cNvSpPr txBox="1"/>
          <p:nvPr/>
        </p:nvSpPr>
        <p:spPr>
          <a:xfrm>
            <a:off x="7447643" y="1830585"/>
            <a:ext cx="4077607" cy="3762732"/>
          </a:xfrm>
          <a:prstGeom prst="roundRect">
            <a:avLst/>
          </a:prstGeom>
          <a:solidFill>
            <a:schemeClr val="bg1"/>
          </a:solidFill>
          <a:ln>
            <a:solidFill>
              <a:srgbClr val="1183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i="1">
                <a:solidFill>
                  <a:srgbClr val="215E45"/>
                </a:solidFill>
                <a:latin typeface="Lato Black" panose="020F0A02020204030203" pitchFamily="34" charset="0"/>
              </a:rPr>
              <a:t>EJEMPLO</a:t>
            </a:r>
            <a:r>
              <a:rPr lang="es-US" sz="1700" i="1">
                <a:solidFill>
                  <a:schemeClr val="tx1"/>
                </a:solidFill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🌞</a:t>
            </a:r>
          </a:p>
          <a:p>
            <a:endParaRPr lang="es-US" sz="1700" i="1">
              <a:solidFill>
                <a:schemeClr val="tx1"/>
              </a:solidFill>
              <a:latin typeface="Lato Black" panose="020F0A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s-US" i="1">
                <a:solidFill>
                  <a:srgbClr val="215E45"/>
                </a:solidFill>
                <a:latin typeface="Lato Black" panose="020F0A02020204030203" pitchFamily="34" charset="0"/>
              </a:rPr>
              <a:t>Problema: </a:t>
            </a:r>
            <a:r>
              <a:rPr lang="es-US" i="1">
                <a:solidFill>
                  <a:srgbClr val="215E45"/>
                </a:solidFill>
                <a:latin typeface="Lato" panose="020F0502020204030203" pitchFamily="34" charset="0"/>
              </a:rPr>
              <a:t>Pérdida de alimentos y residuos orgánicos en ferias.</a:t>
            </a:r>
          </a:p>
          <a:p>
            <a:endParaRPr lang="es-US" i="1">
              <a:solidFill>
                <a:srgbClr val="215E45"/>
              </a:solidFill>
              <a:latin typeface="Lato" panose="020F0502020204030203" pitchFamily="34" charset="0"/>
            </a:endParaRPr>
          </a:p>
          <a:p>
            <a:r>
              <a:rPr lang="es-US" i="1">
                <a:solidFill>
                  <a:srgbClr val="215E45"/>
                </a:solidFill>
                <a:latin typeface="Lato Black" panose="020F0A02020204030203" pitchFamily="34" charset="0"/>
              </a:rPr>
              <a:t>Solución: </a:t>
            </a:r>
            <a:r>
              <a:rPr lang="es-US" i="1">
                <a:solidFill>
                  <a:srgbClr val="215E45"/>
                </a:solidFill>
                <a:latin typeface="Lato" panose="020F0502020204030203" pitchFamily="34" charset="0"/>
              </a:rPr>
              <a:t>Sistema simple para rescatar, redistribuir y valorizar los residuos.</a:t>
            </a:r>
          </a:p>
          <a:p>
            <a:endParaRPr lang="es-US" i="1">
              <a:solidFill>
                <a:srgbClr val="215E45"/>
              </a:solidFill>
              <a:latin typeface="Lato" panose="020F0502020204030203" pitchFamily="34" charset="0"/>
            </a:endParaRPr>
          </a:p>
          <a:p>
            <a:r>
              <a:rPr lang="es-US" i="1">
                <a:solidFill>
                  <a:srgbClr val="215E45"/>
                </a:solidFill>
                <a:latin typeface="Lato" panose="020F0502020204030203" pitchFamily="34" charset="0"/>
              </a:rPr>
              <a:t>La solución va completamente alineada con el problema / oportunidad</a:t>
            </a:r>
          </a:p>
        </p:txBody>
      </p:sp>
    </p:spTree>
    <p:extLst>
      <p:ext uri="{BB962C8B-B14F-4D97-AF65-F5344CB8AC3E}">
        <p14:creationId xmlns:p14="http://schemas.microsoft.com/office/powerpoint/2010/main" val="158148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07442-1DAD-30B0-B7FB-A88DA4620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16C6393-B6FE-350D-FF08-38D7DFC47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783" y="6102024"/>
            <a:ext cx="1952217" cy="7559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12CDB07-BC2E-1167-F8B9-E96EB90CE014}"/>
              </a:ext>
            </a:extLst>
          </p:cNvPr>
          <p:cNvSpPr txBox="1"/>
          <p:nvPr/>
        </p:nvSpPr>
        <p:spPr>
          <a:xfrm>
            <a:off x="4498126" y="250464"/>
            <a:ext cx="319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>
                <a:solidFill>
                  <a:srgbClr val="14824D"/>
                </a:solidFill>
                <a:latin typeface="Lato Black" panose="020F0A02020204030203" pitchFamily="34" charset="0"/>
              </a:rPr>
              <a:t>PREGUNTA 3</a:t>
            </a:r>
            <a:endParaRPr lang="es-CL" sz="3600">
              <a:solidFill>
                <a:srgbClr val="14824D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BF58F3-0CB3-A472-09D1-AB54E57C6243}"/>
              </a:ext>
            </a:extLst>
          </p:cNvPr>
          <p:cNvSpPr txBox="1"/>
          <p:nvPr/>
        </p:nvSpPr>
        <p:spPr>
          <a:xfrm>
            <a:off x="590548" y="896795"/>
            <a:ext cx="11010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¿Por qué y en qué es mejor que las alternativas existentes u cuáles son esas alternativas?</a:t>
            </a:r>
            <a:endParaRPr lang="es-US" sz="2400">
              <a:latin typeface="Lato Black" panose="020F0A0202020403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017B69-222C-9187-EE23-8BF86217D7D2}"/>
              </a:ext>
            </a:extLst>
          </p:cNvPr>
          <p:cNvSpPr txBox="1"/>
          <p:nvPr/>
        </p:nvSpPr>
        <p:spPr>
          <a:xfrm>
            <a:off x="1095375" y="1852804"/>
            <a:ext cx="471487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700" b="1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TIPS: </a:t>
            </a:r>
          </a:p>
          <a:p>
            <a:endParaRPr lang="es-US" sz="1700" b="1" i="1"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Antes de hablar de innovación, explica brevemente qué alternativas existen hoy.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Distingue entre competencia directa e indirecta.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Muestra con ejemplos concretos qué hace única a tu propuesta.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Justifica por qué esa diferencia importa para usuarios, implementación o sostenibilidad.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Reflexiona si esa ventaja puede mantenerse en el tiempo.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A8222F-985D-A467-15A5-D0B669E83C8B}"/>
              </a:ext>
            </a:extLst>
          </p:cNvPr>
          <p:cNvSpPr txBox="1"/>
          <p:nvPr/>
        </p:nvSpPr>
        <p:spPr>
          <a:xfrm>
            <a:off x="6772273" y="2374123"/>
            <a:ext cx="4714876" cy="1384776"/>
          </a:xfrm>
          <a:prstGeom prst="roundRect">
            <a:avLst/>
          </a:prstGeom>
          <a:solidFill>
            <a:schemeClr val="bg1"/>
          </a:solidFill>
          <a:ln>
            <a:solidFill>
              <a:srgbClr val="1183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US" b="1">
                <a:solidFill>
                  <a:srgbClr val="215E45"/>
                </a:solidFill>
                <a:latin typeface="Lato Black" panose="020F0A02020204030203" pitchFamily="34" charset="0"/>
              </a:rPr>
              <a:t>🚀 Detente y piensa en esto: </a:t>
            </a:r>
          </a:p>
          <a:p>
            <a:pPr>
              <a:spcAft>
                <a:spcPts val="400"/>
              </a:spcAft>
            </a:pPr>
            <a:r>
              <a:rPr lang="es-US" i="1">
                <a:solidFill>
                  <a:srgbClr val="215E45"/>
                </a:solidFill>
                <a:latin typeface="Lato" panose="020F0502020204030203" pitchFamily="34" charset="0"/>
              </a:rPr>
              <a:t>¿qué existe hoy? / ¿qué haces mejor? / ¿qué tan difícil es copiarlo? / ¿cómo aporta a la sostenibilidad?</a:t>
            </a:r>
          </a:p>
        </p:txBody>
      </p:sp>
    </p:spTree>
    <p:extLst>
      <p:ext uri="{BB962C8B-B14F-4D97-AF65-F5344CB8AC3E}">
        <p14:creationId xmlns:p14="http://schemas.microsoft.com/office/powerpoint/2010/main" val="309957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5FF26-4F26-A3ED-1912-8C168631B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8E71F413-7F55-C4C9-0DC4-0139D07B6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783" y="6102024"/>
            <a:ext cx="1952217" cy="7559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6EEEB9-4A30-5E01-B601-D3DB7D716F28}"/>
              </a:ext>
            </a:extLst>
          </p:cNvPr>
          <p:cNvSpPr txBox="1"/>
          <p:nvPr/>
        </p:nvSpPr>
        <p:spPr>
          <a:xfrm>
            <a:off x="4498126" y="250464"/>
            <a:ext cx="319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>
                <a:solidFill>
                  <a:srgbClr val="14824D"/>
                </a:solidFill>
                <a:latin typeface="Lato Black" panose="020F0A02020204030203" pitchFamily="34" charset="0"/>
              </a:rPr>
              <a:t>PREGUNTA 4</a:t>
            </a:r>
            <a:endParaRPr lang="es-CL" sz="3600">
              <a:solidFill>
                <a:srgbClr val="14824D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11F34A-6172-A41B-8003-1827F682B4BC}"/>
              </a:ext>
            </a:extLst>
          </p:cNvPr>
          <p:cNvSpPr txBox="1"/>
          <p:nvPr/>
        </p:nvSpPr>
        <p:spPr>
          <a:xfrm>
            <a:off x="590548" y="896795"/>
            <a:ext cx="1101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¿Qué motiva a tu equipo a desarrollar esta idea de proyecto?</a:t>
            </a:r>
            <a:endParaRPr lang="es-US" sz="2400">
              <a:latin typeface="Lato Black" panose="020F0A0202020403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BC460B-501E-5376-BAB2-5E9C3CFA168A}"/>
              </a:ext>
            </a:extLst>
          </p:cNvPr>
          <p:cNvSpPr txBox="1"/>
          <p:nvPr/>
        </p:nvSpPr>
        <p:spPr>
          <a:xfrm>
            <a:off x="1028701" y="1798468"/>
            <a:ext cx="53911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700" b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TIPS: </a:t>
            </a:r>
          </a:p>
          <a:p>
            <a:endParaRPr lang="es-US" sz="1700" b="1" dirty="0"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i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Explica </a:t>
            </a:r>
            <a:r>
              <a:rPr lang="es-US" sz="1700" i="1" dirty="0">
                <a:highlight>
                  <a:srgbClr val="D0CE5B"/>
                </a:highlight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qué mueve al equipo</a:t>
            </a:r>
            <a:r>
              <a:rPr lang="es-US" sz="1700" i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 dedicar tiempo y energía a esta idea.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i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Conecta esa motivación con la </a:t>
            </a:r>
            <a:r>
              <a:rPr lang="es-US" sz="1700" b="1" i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experiencias, formación, intereses y/o gustos de sus integrantes.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i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Muestra complementariedad de perfiles: </a:t>
            </a:r>
            <a:r>
              <a:rPr lang="es-US" sz="1700" i="1" dirty="0">
                <a:highlight>
                  <a:srgbClr val="9DBB89"/>
                </a:highlight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quién aporta qué</a:t>
            </a:r>
            <a:r>
              <a:rPr lang="es-US" sz="1700" i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b="1" i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Haz visible que existe coherencia entre el equipo, la propuesta y el desafío.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1700" i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Evita respuestas genéricas; lo importante es que se note convicción y alineación real.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8512D7-CAF3-10DA-E4FE-73F060EA6C2F}"/>
              </a:ext>
            </a:extLst>
          </p:cNvPr>
          <p:cNvSpPr txBox="1"/>
          <p:nvPr/>
        </p:nvSpPr>
        <p:spPr>
          <a:xfrm>
            <a:off x="6934201" y="2374123"/>
            <a:ext cx="4457699" cy="1747996"/>
          </a:xfrm>
          <a:prstGeom prst="roundRect">
            <a:avLst/>
          </a:prstGeom>
          <a:solidFill>
            <a:schemeClr val="bg1"/>
          </a:solidFill>
          <a:ln>
            <a:solidFill>
              <a:srgbClr val="1183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US" b="1">
                <a:solidFill>
                  <a:srgbClr val="215E45"/>
                </a:solidFill>
                <a:latin typeface="Lato Black" panose="020F0A02020204030203" pitchFamily="34" charset="0"/>
              </a:rPr>
              <a:t>🚀 Detente y piensa en esto: </a:t>
            </a:r>
          </a:p>
          <a:p>
            <a:pPr>
              <a:spcAft>
                <a:spcPts val="400"/>
              </a:spcAft>
            </a:pPr>
            <a:r>
              <a:rPr lang="es-US" i="1">
                <a:solidFill>
                  <a:srgbClr val="215E45"/>
                </a:solidFill>
                <a:latin typeface="Lato" panose="020F0502020204030203" pitchFamily="34" charset="0"/>
              </a:rPr>
              <a:t>Cuando conectan propósito, conocimiento y experiencia, la propuesta gana credibilidad y proyección. </a:t>
            </a:r>
            <a:r>
              <a:rPr lang="es-US" b="1" i="1">
                <a:solidFill>
                  <a:srgbClr val="215E45"/>
                </a:solidFill>
              </a:rPr>
              <a:t>🤗</a:t>
            </a:r>
          </a:p>
          <a:p>
            <a:pPr>
              <a:spcAft>
                <a:spcPts val="400"/>
              </a:spcAft>
            </a:pPr>
            <a:endParaRPr lang="es-US" i="1">
              <a:solidFill>
                <a:srgbClr val="215E45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6E5A5-EB23-9D11-0444-E5547ACC9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8324DC-931F-AB12-6FC1-A79E369B12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5439" r="37112" b="41051"/>
          <a:stretch>
            <a:fillRect/>
          </a:stretch>
        </p:blipFill>
        <p:spPr>
          <a:xfrm rot="10800000">
            <a:off x="-2776886" y="4319039"/>
            <a:ext cx="5800299" cy="577646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45B82D5-C7C5-279E-F3C9-BBBD5C429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686" y="5804017"/>
            <a:ext cx="1952217" cy="7559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F210433-5E42-6608-215A-AC6909438E26}"/>
              </a:ext>
            </a:extLst>
          </p:cNvPr>
          <p:cNvSpPr/>
          <p:nvPr/>
        </p:nvSpPr>
        <p:spPr>
          <a:xfrm>
            <a:off x="203311" y="245807"/>
            <a:ext cx="1800000" cy="521110"/>
          </a:xfrm>
          <a:prstGeom prst="rect">
            <a:avLst/>
          </a:prstGeom>
          <a:solidFill>
            <a:srgbClr val="148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8324B4B-8B41-EFCF-BFC1-B98A28C35057}"/>
              </a:ext>
            </a:extLst>
          </p:cNvPr>
          <p:cNvSpPr/>
          <p:nvPr/>
        </p:nvSpPr>
        <p:spPr>
          <a:xfrm>
            <a:off x="203311" y="1416497"/>
            <a:ext cx="720000" cy="521110"/>
          </a:xfrm>
          <a:prstGeom prst="rect">
            <a:avLst/>
          </a:prstGeom>
          <a:solidFill>
            <a:srgbClr val="9DBB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056720D-9B64-8BB1-4D03-CA9BA993F9A5}"/>
              </a:ext>
            </a:extLst>
          </p:cNvPr>
          <p:cNvSpPr/>
          <p:nvPr/>
        </p:nvSpPr>
        <p:spPr>
          <a:xfrm>
            <a:off x="203311" y="831152"/>
            <a:ext cx="1260000" cy="521110"/>
          </a:xfrm>
          <a:prstGeom prst="rect">
            <a:avLst/>
          </a:prstGeom>
          <a:solidFill>
            <a:srgbClr val="BAB6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CDB3F1-A318-C45E-FB95-1F2DED087D17}"/>
              </a:ext>
            </a:extLst>
          </p:cNvPr>
          <p:cNvSpPr txBox="1"/>
          <p:nvPr/>
        </p:nvSpPr>
        <p:spPr>
          <a:xfrm>
            <a:off x="923311" y="2774380"/>
            <a:ext cx="9917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>
                <a:solidFill>
                  <a:srgbClr val="14824D"/>
                </a:solidFill>
                <a:latin typeface="Lato Black" panose="020F0A02020204030203" pitchFamily="34" charset="0"/>
              </a:rPr>
              <a:t>REVISA TODA LA INFORMACIÓN Y BASES DEL TORNEO DESDE EL 08 DE ABRIL EN </a:t>
            </a:r>
            <a:r>
              <a:rPr lang="es-CL" sz="2400">
                <a:solidFill>
                  <a:srgbClr val="000000"/>
                </a:solidFill>
                <a:latin typeface="Lato Black" panose="020F0A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https://www.duoc.cl/innovasostenible-2026 </a:t>
            </a:r>
            <a:endParaRPr lang="es-CL" sz="2000">
              <a:solidFill>
                <a:srgbClr val="000000"/>
              </a:solidFill>
              <a:latin typeface="Lato Black" panose="020F0A0202020403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1F1613-F86B-D102-8B22-D6DEA76CE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73" y="3753852"/>
            <a:ext cx="2930893" cy="29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3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43A0C-B9F0-948F-CB4C-6F2DDEBE6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D5B92E-0228-D54C-B34B-AA168853B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3DD7DCF2-4D3D-4E44-7B4C-6CED7ECC8A27}"/>
              </a:ext>
            </a:extLst>
          </p:cNvPr>
          <p:cNvSpPr txBox="1">
            <a:spLocks/>
          </p:cNvSpPr>
          <p:nvPr/>
        </p:nvSpPr>
        <p:spPr>
          <a:xfrm>
            <a:off x="5481808" y="5712549"/>
            <a:ext cx="3620701" cy="521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ES" b="1">
                <a:solidFill>
                  <a:schemeClr val="bg1"/>
                </a:solidFill>
                <a:latin typeface="Lato Light" panose="020F0302020204030203" pitchFamily="34" charset="0"/>
              </a:rPr>
              <a:t>Torneo Ruta IE 2026</a:t>
            </a:r>
            <a:endParaRPr lang="es-CL" b="1" u="sng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4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BE722-5F5C-7A70-C0A8-451BD7B91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73F3EF-93F8-B6E7-0725-4A7165029B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5439" r="37112" b="41051"/>
          <a:stretch>
            <a:fillRect/>
          </a:stretch>
        </p:blipFill>
        <p:spPr>
          <a:xfrm rot="10800000">
            <a:off x="-1482778" y="5381316"/>
            <a:ext cx="2965556" cy="295336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D371489-27DC-1E02-71FE-33EABD4A7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686" y="5804017"/>
            <a:ext cx="1952217" cy="7559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11D74CA-8B7D-E7EB-800B-0B7F483CCFFC}"/>
              </a:ext>
            </a:extLst>
          </p:cNvPr>
          <p:cNvSpPr/>
          <p:nvPr/>
        </p:nvSpPr>
        <p:spPr>
          <a:xfrm>
            <a:off x="203311" y="245807"/>
            <a:ext cx="1800000" cy="521110"/>
          </a:xfrm>
          <a:prstGeom prst="rect">
            <a:avLst/>
          </a:prstGeom>
          <a:solidFill>
            <a:srgbClr val="148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FEFB862-DDD7-1BFD-0861-30C7A7315497}"/>
              </a:ext>
            </a:extLst>
          </p:cNvPr>
          <p:cNvSpPr/>
          <p:nvPr/>
        </p:nvSpPr>
        <p:spPr>
          <a:xfrm>
            <a:off x="203311" y="1416497"/>
            <a:ext cx="720000" cy="521110"/>
          </a:xfrm>
          <a:prstGeom prst="rect">
            <a:avLst/>
          </a:prstGeom>
          <a:solidFill>
            <a:srgbClr val="9DBB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EC33B64-E1E0-3A4C-C275-34BF176CE466}"/>
              </a:ext>
            </a:extLst>
          </p:cNvPr>
          <p:cNvSpPr/>
          <p:nvPr/>
        </p:nvSpPr>
        <p:spPr>
          <a:xfrm>
            <a:off x="203311" y="831152"/>
            <a:ext cx="1260000" cy="521110"/>
          </a:xfrm>
          <a:prstGeom prst="rect">
            <a:avLst/>
          </a:prstGeom>
          <a:solidFill>
            <a:srgbClr val="BAB6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570B30-DF6C-3819-6546-6665A650A889}"/>
              </a:ext>
            </a:extLst>
          </p:cNvPr>
          <p:cNvSpPr txBox="1"/>
          <p:nvPr/>
        </p:nvSpPr>
        <p:spPr>
          <a:xfrm>
            <a:off x="923311" y="1347856"/>
            <a:ext cx="991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600">
                <a:solidFill>
                  <a:srgbClr val="14824D"/>
                </a:solidFill>
                <a:latin typeface="Lato Black" panose="020F0A02020204030203" pitchFamily="34" charset="0"/>
              </a:rPr>
              <a:t>LO PRIMERO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789771-CBC1-A985-6B10-BE45F804E5C3}"/>
              </a:ext>
            </a:extLst>
          </p:cNvPr>
          <p:cNvSpPr txBox="1"/>
          <p:nvPr/>
        </p:nvSpPr>
        <p:spPr>
          <a:xfrm>
            <a:off x="923311" y="2093824"/>
            <a:ext cx="99178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700">
                <a:solidFill>
                  <a:srgbClr val="292929"/>
                </a:solidFill>
              </a:defRPr>
            </a:pPr>
            <a:r>
              <a:rPr lang="es-US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 tu equipo fue declarado admisible y avanzó a Activación, debes ingresar nuevamente a la plataforma con el mismo correo y clave utilizados en tu postulación. </a:t>
            </a:r>
            <a:r>
              <a:rPr lang="es-US" sz="2400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https://app.santanderx.com/calls/innova-sostenible-2026</a:t>
            </a:r>
            <a:endParaRPr lang="es-US" sz="2400" b="1" i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defRPr sz="1700">
                <a:solidFill>
                  <a:srgbClr val="292929"/>
                </a:solidFill>
              </a:defRPr>
            </a:pPr>
            <a:endParaRPr lang="es-US" sz="2400" b="1" i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defRPr sz="1700">
                <a:solidFill>
                  <a:srgbClr val="292929"/>
                </a:solidFill>
              </a:defRPr>
            </a:pPr>
            <a:r>
              <a:rPr lang="es-US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esta etapa deberás responder 4 preguntas clave que profundizan tu proyecto.</a:t>
            </a:r>
          </a:p>
          <a:p>
            <a:pPr algn="just">
              <a:defRPr sz="1700">
                <a:solidFill>
                  <a:srgbClr val="292929"/>
                </a:solidFill>
              </a:defRPr>
            </a:pPr>
            <a:endParaRPr lang="es-US" sz="2400" i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defRPr sz="1700">
                <a:solidFill>
                  <a:srgbClr val="292929"/>
                </a:solidFill>
              </a:defRPr>
            </a:pPr>
            <a:r>
              <a:rPr lang="es-US" sz="2400" b="1" i="1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plazo para completar la Activación es hasta el 20 de mayo, 23:59 </a:t>
            </a:r>
            <a:r>
              <a:rPr lang="es-US" sz="2400" b="1" i="1" err="1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hrs</a:t>
            </a:r>
            <a:r>
              <a:rPr lang="es-US" sz="2400" b="1" i="1" u="sng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385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C3504-04EB-4C1F-E76E-8631C9AC5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4C5B376B-130A-366E-D53C-C80793FDF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686" y="5804017"/>
            <a:ext cx="1952217" cy="75597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BD2081A-8CE8-22E2-868A-96FE0133B56A}"/>
              </a:ext>
            </a:extLst>
          </p:cNvPr>
          <p:cNvSpPr/>
          <p:nvPr/>
        </p:nvSpPr>
        <p:spPr>
          <a:xfrm>
            <a:off x="203311" y="1416497"/>
            <a:ext cx="720000" cy="521110"/>
          </a:xfrm>
          <a:prstGeom prst="rect">
            <a:avLst/>
          </a:prstGeom>
          <a:solidFill>
            <a:srgbClr val="9DBB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6227D58-8438-1D9A-FEC3-EA4DA485B88A}"/>
              </a:ext>
            </a:extLst>
          </p:cNvPr>
          <p:cNvSpPr/>
          <p:nvPr/>
        </p:nvSpPr>
        <p:spPr>
          <a:xfrm>
            <a:off x="203311" y="831152"/>
            <a:ext cx="1260000" cy="521110"/>
          </a:xfrm>
          <a:prstGeom prst="rect">
            <a:avLst/>
          </a:prstGeom>
          <a:solidFill>
            <a:srgbClr val="BAB6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B07E4D-BD15-DF01-A45E-AAAD0E040538}"/>
              </a:ext>
            </a:extLst>
          </p:cNvPr>
          <p:cNvSpPr txBox="1"/>
          <p:nvPr/>
        </p:nvSpPr>
        <p:spPr>
          <a:xfrm>
            <a:off x="923311" y="2774380"/>
            <a:ext cx="991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>
                <a:solidFill>
                  <a:srgbClr val="000000"/>
                </a:solidFill>
                <a:latin typeface="Lato Black" panose="020F0A02020204030203" pitchFamily="34" charset="0"/>
              </a:rPr>
              <a:t>ACCEDE CON TU CORREO Y CLAVE (FOTO SANTANDER)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DEE305C-BEFB-D438-7C0F-8C2395210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600"/>
            <a:ext cx="12192000" cy="6247400"/>
          </a:xfrm>
          <a:prstGeom prst="rect">
            <a:avLst/>
          </a:prstGeom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3BAFD69-1493-C182-4B95-9AD1B22E7391}"/>
              </a:ext>
            </a:extLst>
          </p:cNvPr>
          <p:cNvSpPr/>
          <p:nvPr/>
        </p:nvSpPr>
        <p:spPr>
          <a:xfrm>
            <a:off x="7371281" y="840836"/>
            <a:ext cx="2517057" cy="1268361"/>
          </a:xfrm>
          <a:prstGeom prst="rightArrow">
            <a:avLst/>
          </a:prstGeom>
          <a:solidFill>
            <a:srgbClr val="FF00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/>
              <a:t>ACCEDE CON TU CORREO ACÁ</a:t>
            </a:r>
            <a:endParaRPr lang="es-CL" sz="1400" b="1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433CB0-86A6-2BD6-17B4-7461F683052F}"/>
              </a:ext>
            </a:extLst>
          </p:cNvPr>
          <p:cNvSpPr txBox="1"/>
          <p:nvPr/>
        </p:nvSpPr>
        <p:spPr>
          <a:xfrm>
            <a:off x="1840710" y="33817"/>
            <a:ext cx="808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700">
                <a:solidFill>
                  <a:srgbClr val="292929"/>
                </a:solidFill>
              </a:defRPr>
            </a:pPr>
            <a:r>
              <a:rPr lang="es-US"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https://app.santanderx.com/calls/innova-sostenible-2026</a:t>
            </a:r>
            <a:endParaRPr lang="es-US" sz="24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19389-16F3-91EF-93FB-5E8359A3C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D524CFC-8CBC-CF3B-483C-CB660C15C5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5439" r="37112" b="41051"/>
          <a:stretch>
            <a:fillRect/>
          </a:stretch>
        </p:blipFill>
        <p:spPr>
          <a:xfrm rot="10800000">
            <a:off x="-1482778" y="5381316"/>
            <a:ext cx="2965556" cy="295336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0D00DA8-7BDC-B879-5A75-7D4B0968A6E3}"/>
              </a:ext>
            </a:extLst>
          </p:cNvPr>
          <p:cNvSpPr/>
          <p:nvPr/>
        </p:nvSpPr>
        <p:spPr>
          <a:xfrm>
            <a:off x="203311" y="245807"/>
            <a:ext cx="1800000" cy="521110"/>
          </a:xfrm>
          <a:prstGeom prst="rect">
            <a:avLst/>
          </a:prstGeom>
          <a:solidFill>
            <a:srgbClr val="148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7E9B2B-ED16-B9A3-3AFB-58C26DF2666D}"/>
              </a:ext>
            </a:extLst>
          </p:cNvPr>
          <p:cNvSpPr txBox="1"/>
          <p:nvPr/>
        </p:nvSpPr>
        <p:spPr>
          <a:xfrm>
            <a:off x="2185829" y="245807"/>
            <a:ext cx="259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800">
                <a:solidFill>
                  <a:srgbClr val="14824D"/>
                </a:solidFill>
                <a:latin typeface="Lato Black" panose="020F0A02020204030203" pitchFamily="34" charset="0"/>
              </a:rPr>
              <a:t>FORMULARIO</a:t>
            </a:r>
            <a:endParaRPr lang="es-CL" sz="3200">
              <a:solidFill>
                <a:srgbClr val="14824D"/>
              </a:solidFill>
              <a:latin typeface="Lato Black" panose="020F0A0202020403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46EC60-2C9E-FB40-86C3-B0EB6F41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526" y="0"/>
            <a:ext cx="4634474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0B09F80-FCDA-7A6E-83C8-A39B6C0E2C8D}"/>
              </a:ext>
            </a:extLst>
          </p:cNvPr>
          <p:cNvSpPr txBox="1"/>
          <p:nvPr/>
        </p:nvSpPr>
        <p:spPr>
          <a:xfrm>
            <a:off x="606392" y="1254275"/>
            <a:ext cx="6951134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US" sz="2400" i="1">
                <a:solidFill>
                  <a:srgbClr val="292929"/>
                </a:solidFill>
                <a:latin typeface="Lato" panose="020F0502020204030203" pitchFamily="34" charset="0"/>
              </a:rPr>
              <a:t>Así se verá esta etapa: una sección con 4 preguntas para profundizar: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US" sz="2400" i="1">
                <a:solidFill>
                  <a:srgbClr val="292929"/>
                </a:solidFill>
                <a:latin typeface="Lato" panose="020F0502020204030203" pitchFamily="34" charset="0"/>
              </a:rPr>
              <a:t>Problema / oportunidad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US" sz="2400" i="1">
                <a:solidFill>
                  <a:srgbClr val="292929"/>
                </a:solidFill>
                <a:latin typeface="Lato" panose="020F0502020204030203" pitchFamily="34" charset="0"/>
              </a:rPr>
              <a:t>Solución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US" sz="2400" i="1">
                <a:solidFill>
                  <a:srgbClr val="292929"/>
                </a:solidFill>
                <a:latin typeface="Lato" panose="020F0502020204030203" pitchFamily="34" charset="0"/>
              </a:rPr>
              <a:t>Potencial de crecimiento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US" sz="2400" i="1">
                <a:solidFill>
                  <a:srgbClr val="292929"/>
                </a:solidFill>
                <a:latin typeface="Lato" panose="020F0502020204030203" pitchFamily="34" charset="0"/>
              </a:rPr>
              <a:t>Motivación del equipo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6CFDDC-3B01-FA7B-9792-F1BB556199CC}"/>
              </a:ext>
            </a:extLst>
          </p:cNvPr>
          <p:cNvSpPr txBox="1"/>
          <p:nvPr/>
        </p:nvSpPr>
        <p:spPr>
          <a:xfrm>
            <a:off x="1834304" y="4317748"/>
            <a:ext cx="5371697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US" sz="2000" b="1" i="1">
                <a:solidFill>
                  <a:srgbClr val="292929"/>
                </a:solidFill>
                <a:latin typeface="Lato" panose="020F0502020204030203" pitchFamily="34" charset="0"/>
              </a:rPr>
              <a:t>¡OJO! 👀</a:t>
            </a:r>
          </a:p>
          <a:p>
            <a:pPr>
              <a:spcAft>
                <a:spcPts val="400"/>
              </a:spcAft>
            </a:pPr>
            <a:r>
              <a:rPr lang="es-US" sz="2000" b="1" i="1">
                <a:solidFill>
                  <a:srgbClr val="292929"/>
                </a:solidFill>
                <a:latin typeface="Lato" panose="020F0502020204030203" pitchFamily="34" charset="0"/>
              </a:rPr>
              <a:t>Esta sección tiene restricción de caracteres. Si necesitas contar los caracteres, aquí te dejamos una web</a:t>
            </a:r>
            <a:br>
              <a:rPr lang="es-US" sz="2000" b="1" i="1">
                <a:solidFill>
                  <a:srgbClr val="292929"/>
                </a:solidFill>
                <a:latin typeface="Lato" panose="020F0502020204030203" pitchFamily="34" charset="0"/>
              </a:rPr>
            </a:br>
            <a:br>
              <a:rPr lang="es-US" sz="2000" b="1" i="1">
                <a:solidFill>
                  <a:srgbClr val="292929"/>
                </a:solidFill>
                <a:latin typeface="Lato" panose="020F0502020204030203" pitchFamily="34" charset="0"/>
              </a:rPr>
            </a:br>
            <a:r>
              <a:rPr lang="es-US" sz="2000" b="1" i="1">
                <a:solidFill>
                  <a:srgbClr val="292929"/>
                </a:solidFill>
                <a:latin typeface="Lato" panose="020F0502020204030203" pitchFamily="34" charset="0"/>
                <a:hlinkClick r:id="rId4"/>
              </a:rPr>
              <a:t>https://cuentacaracteres.com/</a:t>
            </a:r>
            <a:br>
              <a:rPr lang="es-US" sz="2000" b="1" i="1">
                <a:solidFill>
                  <a:srgbClr val="292929"/>
                </a:solidFill>
                <a:latin typeface="Lato" panose="020F0502020204030203" pitchFamily="34" charset="0"/>
                <a:hlinkClick r:id="rId4"/>
              </a:rPr>
            </a:br>
            <a:endParaRPr lang="es-US" sz="2000" b="1" i="1">
              <a:solidFill>
                <a:srgbClr val="29292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0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8C481-6297-0E02-0496-352D3D8D2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EFDB419-4FE3-F190-2770-649A055943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5439" r="37112" b="41051"/>
          <a:stretch>
            <a:fillRect/>
          </a:stretch>
        </p:blipFill>
        <p:spPr>
          <a:xfrm rot="10800000">
            <a:off x="-1482778" y="5381316"/>
            <a:ext cx="2965556" cy="295336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289DDE7-8C12-19F9-48B0-544B50B18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686" y="5804017"/>
            <a:ext cx="1952217" cy="7559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F3D3FC4-D661-F2CD-6048-4E7FAACCD86A}"/>
              </a:ext>
            </a:extLst>
          </p:cNvPr>
          <p:cNvSpPr/>
          <p:nvPr/>
        </p:nvSpPr>
        <p:spPr>
          <a:xfrm>
            <a:off x="203311" y="245807"/>
            <a:ext cx="1800000" cy="521110"/>
          </a:xfrm>
          <a:prstGeom prst="rect">
            <a:avLst/>
          </a:prstGeom>
          <a:solidFill>
            <a:srgbClr val="148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DD65691-7853-DC30-D090-CB55FE266A44}"/>
              </a:ext>
            </a:extLst>
          </p:cNvPr>
          <p:cNvSpPr/>
          <p:nvPr/>
        </p:nvSpPr>
        <p:spPr>
          <a:xfrm>
            <a:off x="203311" y="1416497"/>
            <a:ext cx="720000" cy="521110"/>
          </a:xfrm>
          <a:prstGeom prst="rect">
            <a:avLst/>
          </a:prstGeom>
          <a:solidFill>
            <a:srgbClr val="9DBB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8C1195-59FD-A7A4-0903-E24B3D2843B4}"/>
              </a:ext>
            </a:extLst>
          </p:cNvPr>
          <p:cNvSpPr/>
          <p:nvPr/>
        </p:nvSpPr>
        <p:spPr>
          <a:xfrm>
            <a:off x="203311" y="831152"/>
            <a:ext cx="1260000" cy="521110"/>
          </a:xfrm>
          <a:prstGeom prst="rect">
            <a:avLst/>
          </a:prstGeom>
          <a:solidFill>
            <a:srgbClr val="BAB6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BE2A60-C0CA-582D-EA38-32844AB96BA4}"/>
              </a:ext>
            </a:extLst>
          </p:cNvPr>
          <p:cNvSpPr txBox="1"/>
          <p:nvPr/>
        </p:nvSpPr>
        <p:spPr>
          <a:xfrm>
            <a:off x="923311" y="1347856"/>
            <a:ext cx="991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>
                <a:solidFill>
                  <a:srgbClr val="14824D"/>
                </a:solidFill>
                <a:latin typeface="Lato Black" panose="020F0A02020204030203" pitchFamily="34" charset="0"/>
              </a:rPr>
              <a:t>R</a:t>
            </a:r>
            <a:r>
              <a:rPr lang="es-CL" sz="3600">
                <a:solidFill>
                  <a:srgbClr val="14824D"/>
                </a:solidFill>
                <a:latin typeface="Lato Black" panose="020F0A02020204030203" pitchFamily="34" charset="0"/>
              </a:rPr>
              <a:t>ECORDEMOS EL DESAFÍO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A32E42-6A40-0CAF-7E74-841E50290793}"/>
              </a:ext>
            </a:extLst>
          </p:cNvPr>
          <p:cNvSpPr txBox="1"/>
          <p:nvPr/>
        </p:nvSpPr>
        <p:spPr>
          <a:xfrm>
            <a:off x="923311" y="2691571"/>
            <a:ext cx="9917836" cy="221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 sz="1700">
                <a:solidFill>
                  <a:srgbClr val="292929"/>
                </a:solidFill>
              </a:defRPr>
            </a:pPr>
            <a:r>
              <a:rPr lang="es-US" sz="32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¿Cómo podemos </a:t>
            </a:r>
            <a:r>
              <a:rPr lang="es-US" sz="3200" i="1">
                <a:highlight>
                  <a:srgbClr val="BBB509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crear soluciones que ayuden</a:t>
            </a:r>
            <a:r>
              <a:rPr lang="es-US" sz="32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las </a:t>
            </a:r>
            <a:r>
              <a:rPr lang="es-US" sz="3200" i="1">
                <a:highlight>
                  <a:srgbClr val="E9F7F7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personas y comunidades</a:t>
            </a:r>
            <a:r>
              <a:rPr lang="es-US" sz="32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enfrentar mejor los </a:t>
            </a:r>
            <a:r>
              <a:rPr lang="es-US" sz="3200" i="1">
                <a:highlight>
                  <a:srgbClr val="9DBB89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efectos del cambio climático</a:t>
            </a:r>
            <a:r>
              <a:rPr lang="es-US" sz="32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175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F4910-7677-538C-3571-2F077185C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895E545-9061-AFC1-FE8F-46E972A0F9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5439" r="37112" b="41051"/>
          <a:stretch>
            <a:fillRect/>
          </a:stretch>
        </p:blipFill>
        <p:spPr>
          <a:xfrm rot="10800000">
            <a:off x="-1482778" y="5381316"/>
            <a:ext cx="2965556" cy="295336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D742A8A-4294-FF05-FFC7-6A2871E5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686" y="5804017"/>
            <a:ext cx="1952217" cy="7559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CA74777-9315-0B42-0E17-30E1F258E63C}"/>
              </a:ext>
            </a:extLst>
          </p:cNvPr>
          <p:cNvSpPr/>
          <p:nvPr/>
        </p:nvSpPr>
        <p:spPr>
          <a:xfrm>
            <a:off x="203311" y="245807"/>
            <a:ext cx="1800000" cy="521110"/>
          </a:xfrm>
          <a:prstGeom prst="rect">
            <a:avLst/>
          </a:prstGeom>
          <a:solidFill>
            <a:srgbClr val="148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A3503D0-E3E1-26D0-6311-46D0B699AB72}"/>
              </a:ext>
            </a:extLst>
          </p:cNvPr>
          <p:cNvSpPr/>
          <p:nvPr/>
        </p:nvSpPr>
        <p:spPr>
          <a:xfrm>
            <a:off x="203311" y="1416497"/>
            <a:ext cx="720000" cy="521110"/>
          </a:xfrm>
          <a:prstGeom prst="rect">
            <a:avLst/>
          </a:prstGeom>
          <a:solidFill>
            <a:srgbClr val="9DBB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B6556FF-42E6-3819-71BA-6303B939464C}"/>
              </a:ext>
            </a:extLst>
          </p:cNvPr>
          <p:cNvSpPr/>
          <p:nvPr/>
        </p:nvSpPr>
        <p:spPr>
          <a:xfrm>
            <a:off x="203311" y="831152"/>
            <a:ext cx="1260000" cy="521110"/>
          </a:xfrm>
          <a:prstGeom prst="rect">
            <a:avLst/>
          </a:prstGeom>
          <a:solidFill>
            <a:srgbClr val="BAB6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69551-D29C-07C6-1899-DA407C4A5EE6}"/>
              </a:ext>
            </a:extLst>
          </p:cNvPr>
          <p:cNvSpPr txBox="1"/>
          <p:nvPr/>
        </p:nvSpPr>
        <p:spPr>
          <a:xfrm>
            <a:off x="923311" y="1347856"/>
            <a:ext cx="9917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>
                <a:solidFill>
                  <a:srgbClr val="14824D"/>
                </a:solidFill>
                <a:latin typeface="Lato Black" panose="020F0A02020204030203" pitchFamily="34" charset="0"/>
              </a:rPr>
              <a:t>Guía de apoyo para potenciar la etapa de ACTIVACIÓN</a:t>
            </a:r>
            <a:endParaRPr lang="es-CL" sz="3600">
              <a:solidFill>
                <a:srgbClr val="14824D"/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C89FE1-6D65-32B7-BB52-C5F30ABB7A1D}"/>
              </a:ext>
            </a:extLst>
          </p:cNvPr>
          <p:cNvSpPr txBox="1"/>
          <p:nvPr/>
        </p:nvSpPr>
        <p:spPr>
          <a:xfrm>
            <a:off x="1304925" y="2910718"/>
            <a:ext cx="9769348" cy="194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 sz="1700">
                <a:solidFill>
                  <a:srgbClr val="292929"/>
                </a:solidFill>
              </a:defRPr>
            </a:pPr>
            <a:r>
              <a:rPr lang="es-US" sz="28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 guía te ayudará a comprender mejor la etapa de </a:t>
            </a:r>
            <a:r>
              <a:rPr lang="es-US" sz="2800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ACTIVACIÓN. </a:t>
            </a:r>
          </a:p>
          <a:p>
            <a:pPr>
              <a:lnSpc>
                <a:spcPct val="150000"/>
              </a:lnSpc>
              <a:defRPr sz="1700">
                <a:solidFill>
                  <a:srgbClr val="292929"/>
                </a:solidFill>
              </a:defRPr>
            </a:pPr>
            <a:r>
              <a:rPr lang="es-US" sz="28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 un apoyo tanto para </a:t>
            </a:r>
            <a:r>
              <a:rPr lang="es-US" sz="2800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docentes como para postulantes.</a:t>
            </a:r>
          </a:p>
        </p:txBody>
      </p:sp>
    </p:spTree>
    <p:extLst>
      <p:ext uri="{BB962C8B-B14F-4D97-AF65-F5344CB8AC3E}">
        <p14:creationId xmlns:p14="http://schemas.microsoft.com/office/powerpoint/2010/main" val="343230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ABBDC-29B8-6769-C2A0-3324A7957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747FAAF-AD59-2D82-8D64-C2DFBE1C0C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5439" r="37112" b="41051"/>
          <a:stretch>
            <a:fillRect/>
          </a:stretch>
        </p:blipFill>
        <p:spPr>
          <a:xfrm rot="10800000">
            <a:off x="-1482778" y="5381316"/>
            <a:ext cx="2965556" cy="295336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51A7AB0-EFE4-9245-8B7D-58DC9F47B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686" y="5804017"/>
            <a:ext cx="1952217" cy="7559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60C6698-B5E7-0C87-0440-7BFBE0DC035B}"/>
              </a:ext>
            </a:extLst>
          </p:cNvPr>
          <p:cNvSpPr/>
          <p:nvPr/>
        </p:nvSpPr>
        <p:spPr>
          <a:xfrm>
            <a:off x="203311" y="245807"/>
            <a:ext cx="1800000" cy="521110"/>
          </a:xfrm>
          <a:prstGeom prst="rect">
            <a:avLst/>
          </a:prstGeom>
          <a:solidFill>
            <a:srgbClr val="148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7A0B987-646D-1E9A-217A-6568021C9406}"/>
              </a:ext>
            </a:extLst>
          </p:cNvPr>
          <p:cNvSpPr/>
          <p:nvPr/>
        </p:nvSpPr>
        <p:spPr>
          <a:xfrm>
            <a:off x="203311" y="1416497"/>
            <a:ext cx="720000" cy="521110"/>
          </a:xfrm>
          <a:prstGeom prst="rect">
            <a:avLst/>
          </a:prstGeom>
          <a:solidFill>
            <a:srgbClr val="9DBB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A4A7FD8-3FAC-0ABF-FB6B-28DDB883A254}"/>
              </a:ext>
            </a:extLst>
          </p:cNvPr>
          <p:cNvSpPr/>
          <p:nvPr/>
        </p:nvSpPr>
        <p:spPr>
          <a:xfrm>
            <a:off x="203311" y="831152"/>
            <a:ext cx="1260000" cy="521110"/>
          </a:xfrm>
          <a:prstGeom prst="rect">
            <a:avLst/>
          </a:prstGeom>
          <a:solidFill>
            <a:srgbClr val="BAB6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64C764-3FEC-065E-20EE-FC60B6CF1BB0}"/>
              </a:ext>
            </a:extLst>
          </p:cNvPr>
          <p:cNvSpPr txBox="1"/>
          <p:nvPr/>
        </p:nvSpPr>
        <p:spPr>
          <a:xfrm>
            <a:off x="923311" y="1347856"/>
            <a:ext cx="991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>
                <a:solidFill>
                  <a:srgbClr val="14824D"/>
                </a:solidFill>
                <a:latin typeface="Lato Black" panose="020F0A02020204030203" pitchFamily="34" charset="0"/>
              </a:rPr>
              <a:t>DESAFÍO</a:t>
            </a:r>
            <a:endParaRPr lang="es-CL" sz="3600">
              <a:solidFill>
                <a:srgbClr val="14824D"/>
              </a:solidFill>
              <a:latin typeface="Lato Black" panose="020F0A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3980F4-22DB-6070-E28B-B5E3D8FFEBBF}"/>
              </a:ext>
            </a:extLst>
          </p:cNvPr>
          <p:cNvSpPr txBox="1"/>
          <p:nvPr/>
        </p:nvSpPr>
        <p:spPr>
          <a:xfrm>
            <a:off x="1304925" y="2264785"/>
            <a:ext cx="9429750" cy="2789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 sz="1700">
                <a:solidFill>
                  <a:srgbClr val="292929"/>
                </a:solidFill>
              </a:defRPr>
            </a:pPr>
            <a:r>
              <a:rPr lang="es-US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 Sostenible, en su cuarta versión, tiene por objetivo </a:t>
            </a:r>
            <a:r>
              <a:rPr lang="es-US" sz="2400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impulsar ideas innovadoras</a:t>
            </a:r>
            <a:r>
              <a:rPr lang="es-US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que aborden los </a:t>
            </a:r>
            <a:r>
              <a:rPr lang="es-US" sz="2400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efectos del cambio climático</a:t>
            </a:r>
            <a:r>
              <a:rPr lang="es-US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promoviendo soluciones que </a:t>
            </a:r>
            <a:r>
              <a:rPr lang="es-US" sz="2400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cuiden el entorno y contribuyan a mejorar la calidad de vida de personas y comunidades</a:t>
            </a:r>
            <a:r>
              <a:rPr lang="es-US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integrando una mirada social, ambiental y económica.  </a:t>
            </a:r>
          </a:p>
        </p:txBody>
      </p:sp>
    </p:spTree>
    <p:extLst>
      <p:ext uri="{BB962C8B-B14F-4D97-AF65-F5344CB8AC3E}">
        <p14:creationId xmlns:p14="http://schemas.microsoft.com/office/powerpoint/2010/main" val="410414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E1897-98EF-68C2-3889-D82FAAF96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8DCBFD76-0B5A-07E5-D473-2A879A8F2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783" y="6102024"/>
            <a:ext cx="1952217" cy="7559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27F30-B023-7515-D0B8-66905A3A8633}"/>
              </a:ext>
            </a:extLst>
          </p:cNvPr>
          <p:cNvSpPr txBox="1"/>
          <p:nvPr/>
        </p:nvSpPr>
        <p:spPr>
          <a:xfrm>
            <a:off x="6554939" y="840678"/>
            <a:ext cx="319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>
                <a:solidFill>
                  <a:srgbClr val="14824D"/>
                </a:solidFill>
                <a:latin typeface="Lato Black" panose="020F0A02020204030203" pitchFamily="34" charset="0"/>
              </a:rPr>
              <a:t>ACTIVACIÓN</a:t>
            </a:r>
            <a:endParaRPr lang="es-CL" sz="3600">
              <a:solidFill>
                <a:srgbClr val="14824D"/>
              </a:solidFill>
              <a:latin typeface="Lato Black" panose="020F0A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D056EAB-C7FE-6F1D-D3D7-B60222A71255}"/>
              </a:ext>
            </a:extLst>
          </p:cNvPr>
          <p:cNvSpPr txBox="1"/>
          <p:nvPr/>
        </p:nvSpPr>
        <p:spPr>
          <a:xfrm>
            <a:off x="333451" y="2006276"/>
            <a:ext cx="952174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 sz="1700">
                <a:solidFill>
                  <a:srgbClr val="292929"/>
                </a:solidFill>
              </a:defRPr>
            </a:pPr>
            <a:r>
              <a:rPr lang="es-US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Identifica un problema u oportunidad, haciendo clara mención de cómo impacta el entorno, comunidades y/o calidad de vida de las personas. </a:t>
            </a:r>
            <a:r>
              <a:rPr lang="es-US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¿Qué problema u oportunidad concreta han identificado? </a:t>
            </a:r>
          </a:p>
          <a:p>
            <a:pPr algn="just">
              <a:defRPr sz="1700">
                <a:solidFill>
                  <a:srgbClr val="292929"/>
                </a:solidFill>
              </a:defRPr>
            </a:pPr>
            <a:endParaRPr lang="es-US" i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700">
                <a:solidFill>
                  <a:srgbClr val="292929"/>
                </a:solidFill>
              </a:defRPr>
            </a:pPr>
            <a:r>
              <a:rPr lang="es-US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Explica en detalle qué es tu solución (producto, servicio, plataforma, APP u otro), cómo resuelve la problemática identificada y cuáles son los principales beneficios para los usuarios y/o clientes. </a:t>
            </a:r>
            <a:r>
              <a:rPr lang="es-US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 es tu solución y cómo se relaciona el problema identificado?</a:t>
            </a:r>
          </a:p>
          <a:p>
            <a:pPr algn="just">
              <a:defRPr sz="1700">
                <a:solidFill>
                  <a:srgbClr val="292929"/>
                </a:solidFill>
              </a:defRPr>
            </a:pPr>
            <a:endParaRPr lang="es-US" i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700">
                <a:solidFill>
                  <a:srgbClr val="292929"/>
                </a:solidFill>
              </a:defRPr>
            </a:pPr>
            <a:r>
              <a:rPr lang="es-US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Destaca el potencial de innovación de tu solución. Menciona porqué sería mejor que la competencia (o alternativa actual) y si tiene oportunidad de ventaja competitiva y/o comparativa. </a:t>
            </a:r>
            <a:r>
              <a:rPr lang="es-US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¿Por qué y en qué es mejor que las alternativas existentes u cuáles son esas alternativas?</a:t>
            </a:r>
          </a:p>
          <a:p>
            <a:pPr algn="just">
              <a:defRPr sz="1700">
                <a:solidFill>
                  <a:srgbClr val="292929"/>
                </a:solidFill>
              </a:defRPr>
            </a:pPr>
            <a:endParaRPr lang="es-US" i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700">
                <a:solidFill>
                  <a:srgbClr val="292929"/>
                </a:solidFill>
              </a:defRPr>
            </a:pPr>
            <a:r>
              <a:rPr lang="es-US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Explica la motivación para desarrollar la idea y destaca cómo se relaciona con su formación, intereses y/o experiencia en el área o disciplina involucrada. </a:t>
            </a:r>
            <a:r>
              <a:rPr lang="es-US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¿Qué motiva a tu equipo a desarrollar esta idea de proyecto?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5C9B80F-C8ED-C5CD-795B-3B37B2910AC0}"/>
              </a:ext>
            </a:extLst>
          </p:cNvPr>
          <p:cNvSpPr/>
          <p:nvPr/>
        </p:nvSpPr>
        <p:spPr>
          <a:xfrm>
            <a:off x="10211147" y="251915"/>
            <a:ext cx="1800000" cy="360000"/>
          </a:xfrm>
          <a:prstGeom prst="rect">
            <a:avLst/>
          </a:prstGeom>
          <a:solidFill>
            <a:srgbClr val="1482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6161515-6150-6F7A-0A4F-AAE03E1B6DD6}"/>
              </a:ext>
            </a:extLst>
          </p:cNvPr>
          <p:cNvSpPr/>
          <p:nvPr/>
        </p:nvSpPr>
        <p:spPr>
          <a:xfrm>
            <a:off x="11294194" y="1069441"/>
            <a:ext cx="720000" cy="360000"/>
          </a:xfrm>
          <a:prstGeom prst="rect">
            <a:avLst/>
          </a:prstGeom>
          <a:solidFill>
            <a:srgbClr val="9DBB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8190A16-7278-B9C6-EB84-8DD6A6D30DDA}"/>
              </a:ext>
            </a:extLst>
          </p:cNvPr>
          <p:cNvSpPr/>
          <p:nvPr/>
        </p:nvSpPr>
        <p:spPr>
          <a:xfrm>
            <a:off x="10751147" y="660678"/>
            <a:ext cx="1260000" cy="360000"/>
          </a:xfrm>
          <a:prstGeom prst="rect">
            <a:avLst/>
          </a:prstGeom>
          <a:solidFill>
            <a:srgbClr val="BAB6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F8A4493-0817-32F0-D823-591F00F6291A}"/>
              </a:ext>
            </a:extLst>
          </p:cNvPr>
          <p:cNvSpPr txBox="1"/>
          <p:nvPr/>
        </p:nvSpPr>
        <p:spPr>
          <a:xfrm>
            <a:off x="9976186" y="2003153"/>
            <a:ext cx="2171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>
                <a:solidFill>
                  <a:srgbClr val="9E7F4F"/>
                </a:solidFill>
                <a:latin typeface="Comic Sans MS" panose="030F0702030302020204" pitchFamily="66" charset="0"/>
              </a:rPr>
              <a:t>Esto te va a ayudar mucho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901E6B0-EB62-F4E3-11AC-0F7E240ACF8E}"/>
              </a:ext>
            </a:extLst>
          </p:cNvPr>
          <p:cNvCxnSpPr/>
          <p:nvPr/>
        </p:nvCxnSpPr>
        <p:spPr>
          <a:xfrm>
            <a:off x="11061769" y="2667000"/>
            <a:ext cx="0" cy="762000"/>
          </a:xfrm>
          <a:prstGeom prst="straightConnector1">
            <a:avLst/>
          </a:prstGeom>
          <a:ln w="38100" cap="flat" cmpd="sng" algn="ctr">
            <a:solidFill>
              <a:srgbClr val="9E7F4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9761F0C-EE4A-BF5D-84FA-7EAB10FD0AA4}"/>
              </a:ext>
            </a:extLst>
          </p:cNvPr>
          <p:cNvSpPr txBox="1"/>
          <p:nvPr/>
        </p:nvSpPr>
        <p:spPr>
          <a:xfrm>
            <a:off x="9931539" y="3568311"/>
            <a:ext cx="22604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>
                <a:solidFill>
                  <a:srgbClr val="9E7F4F"/>
                </a:solidFill>
                <a:latin typeface="Comic Sans MS" panose="030F0702030302020204" pitchFamily="66" charset="0"/>
              </a:rPr>
              <a:t>MOOC 1</a:t>
            </a:r>
            <a:br>
              <a:rPr lang="es-CL">
                <a:solidFill>
                  <a:srgbClr val="9E7F4F"/>
                </a:solidFill>
                <a:latin typeface="Comic Sans MS" panose="030F0702030302020204" pitchFamily="66" charset="0"/>
              </a:rPr>
            </a:br>
            <a:r>
              <a:rPr lang="es-CL">
                <a:solidFill>
                  <a:srgbClr val="9E7F4F"/>
                </a:solidFill>
                <a:latin typeface="Comic Sans MS" panose="030F0702030302020204" pitchFamily="66" charset="0"/>
              </a:rPr>
              <a:t>“Curso Introductorio de Innovación y Emprendimiento I”</a:t>
            </a:r>
            <a:br>
              <a:rPr lang="es-CL">
                <a:solidFill>
                  <a:srgbClr val="9E7F4F"/>
                </a:solidFill>
                <a:latin typeface="Comic Sans MS" panose="030F0702030302020204" pitchFamily="66" charset="0"/>
              </a:rPr>
            </a:br>
            <a:br>
              <a:rPr lang="es-CL">
                <a:solidFill>
                  <a:srgbClr val="9E7F4F"/>
                </a:solidFill>
                <a:latin typeface="Comic Sans MS" panose="030F0702030302020204" pitchFamily="66" charset="0"/>
              </a:rPr>
            </a:br>
            <a:r>
              <a:rPr lang="es-CL">
                <a:solidFill>
                  <a:srgbClr val="9E7F4F"/>
                </a:solidFill>
                <a:latin typeface="Comic Sans MS" panose="030F0702030302020204" pitchFamily="66" charset="0"/>
              </a:rPr>
              <a:t>Búscalo en AVA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6B60F1-D3F7-FCE6-B41F-4670423A7B77}"/>
              </a:ext>
            </a:extLst>
          </p:cNvPr>
          <p:cNvSpPr txBox="1"/>
          <p:nvPr/>
        </p:nvSpPr>
        <p:spPr>
          <a:xfrm rot="20989504">
            <a:off x="785617" y="1018608"/>
            <a:ext cx="349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>
                <a:solidFill>
                  <a:srgbClr val="9DBB89"/>
                </a:solidFill>
                <a:latin typeface="Comic Sans MS" panose="030F0702030302020204" pitchFamily="66" charset="0"/>
              </a:rPr>
              <a:t>¡Cierra el 20 de mayo!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CCA25B6-7097-5708-3741-770BF68627ED}"/>
              </a:ext>
            </a:extLst>
          </p:cNvPr>
          <p:cNvSpPr txBox="1"/>
          <p:nvPr/>
        </p:nvSpPr>
        <p:spPr>
          <a:xfrm>
            <a:off x="4516364" y="5901969"/>
            <a:ext cx="5694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>
                <a:solidFill>
                  <a:srgbClr val="14824D"/>
                </a:solidFill>
                <a:latin typeface="Lato Black" panose="020F0A02020204030203" pitchFamily="34" charset="0"/>
              </a:rPr>
              <a:t>Evaluación Rúbrica 1 / Selección 60 equipos</a:t>
            </a:r>
          </a:p>
        </p:txBody>
      </p:sp>
    </p:spTree>
    <p:extLst>
      <p:ext uri="{BB962C8B-B14F-4D97-AF65-F5344CB8AC3E}">
        <p14:creationId xmlns:p14="http://schemas.microsoft.com/office/powerpoint/2010/main" val="236197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983BE-4B47-22BA-802E-71342A06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E7425B6D-A558-6A34-783A-6EC78F529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783" y="6102024"/>
            <a:ext cx="1952217" cy="7559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103C206-AAC2-A8A3-D50B-B70D6FEEBBA1}"/>
              </a:ext>
            </a:extLst>
          </p:cNvPr>
          <p:cNvSpPr txBox="1"/>
          <p:nvPr/>
        </p:nvSpPr>
        <p:spPr>
          <a:xfrm>
            <a:off x="4498126" y="250464"/>
            <a:ext cx="319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>
                <a:solidFill>
                  <a:srgbClr val="14824D"/>
                </a:solidFill>
                <a:latin typeface="Lato Black" panose="020F0A02020204030203" pitchFamily="34" charset="0"/>
              </a:rPr>
              <a:t>PREGUNTA 1</a:t>
            </a:r>
            <a:endParaRPr lang="es-CL" sz="3600">
              <a:solidFill>
                <a:srgbClr val="14824D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9133E0-7A96-C456-06F5-D14E504D77CD}"/>
              </a:ext>
            </a:extLst>
          </p:cNvPr>
          <p:cNvSpPr txBox="1"/>
          <p:nvPr/>
        </p:nvSpPr>
        <p:spPr>
          <a:xfrm>
            <a:off x="590548" y="896795"/>
            <a:ext cx="1101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>
                <a:latin typeface="Lato Black" panose="020F0A02020204030203" pitchFamily="34" charset="0"/>
              </a:rPr>
              <a:t>¿Qué problema u oportunidad concreta han identificado?</a:t>
            </a:r>
            <a:endParaRPr lang="es-CL" sz="2400">
              <a:latin typeface="Lato Black" panose="020F0A0202020403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11D18F-FC27-E6A7-272D-F8042B55A179}"/>
              </a:ext>
            </a:extLst>
          </p:cNvPr>
          <p:cNvSpPr txBox="1"/>
          <p:nvPr/>
        </p:nvSpPr>
        <p:spPr>
          <a:xfrm>
            <a:off x="1125262" y="2074783"/>
            <a:ext cx="58184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700" b="1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TIPS: </a:t>
            </a:r>
          </a:p>
          <a:p>
            <a:endParaRPr lang="es-US" sz="1700" b="1" i="1"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Parte definiendo el problema u oportunidad de forma específica, no general.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Explica por qué es relevante en un contexto real: territorio, comunidad, industria o grupo afectado.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Muestra su impacto social, ambiental o económico con evidencia concreta.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Usa al menos una fuente o dato que ayude a demostrar que el problema existe.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1700" i="1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Cierra explicando por qué este problema se conecta con el desafío de Innova Sostenible.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4FB6AE-AA8E-EA05-816A-CE5C73E0AA32}"/>
              </a:ext>
            </a:extLst>
          </p:cNvPr>
          <p:cNvSpPr txBox="1"/>
          <p:nvPr/>
        </p:nvSpPr>
        <p:spPr>
          <a:xfrm>
            <a:off x="7693874" y="2583036"/>
            <a:ext cx="3907576" cy="1975009"/>
          </a:xfrm>
          <a:prstGeom prst="roundRect">
            <a:avLst/>
          </a:prstGeom>
          <a:solidFill>
            <a:schemeClr val="bg1"/>
          </a:solidFill>
          <a:ln>
            <a:solidFill>
              <a:srgbClr val="1183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sz="2000">
                <a:solidFill>
                  <a:srgbClr val="215E45"/>
                </a:solidFill>
                <a:latin typeface="Lato Black" panose="020F0A02020204030203" pitchFamily="34" charset="0"/>
              </a:rPr>
              <a:t>SUPER TIP </a:t>
            </a:r>
            <a:r>
              <a:rPr lang="es-US" sz="2000" i="1">
                <a:solidFill>
                  <a:srgbClr val="215E45"/>
                </a:solidFill>
                <a:latin typeface="Lato" panose="020F0502020204030203" pitchFamily="34" charset="0"/>
              </a:rPr>
              <a:t>🌳</a:t>
            </a:r>
          </a:p>
          <a:p>
            <a:r>
              <a:rPr lang="es-US" i="1">
                <a:solidFill>
                  <a:srgbClr val="215E45"/>
                </a:solidFill>
                <a:latin typeface="Lato" panose="020F0502020204030203" pitchFamily="34" charset="0"/>
              </a:rPr>
              <a:t>Responde con estructura simple:</a:t>
            </a:r>
          </a:p>
          <a:p>
            <a:endParaRPr lang="es-US" i="1">
              <a:solidFill>
                <a:srgbClr val="215E45"/>
              </a:solidFill>
              <a:latin typeface="Lato" panose="020F0502020204030203" pitchFamily="34" charset="0"/>
            </a:endParaRPr>
          </a:p>
          <a:p>
            <a:pPr marL="457200" indent="-457200">
              <a:buAutoNum type="arabicPeriod"/>
            </a:pPr>
            <a:r>
              <a:rPr lang="es-US" i="1">
                <a:solidFill>
                  <a:srgbClr val="215E45"/>
                </a:solidFill>
                <a:latin typeface="Lato" panose="020F0502020204030203" pitchFamily="34" charset="0"/>
              </a:rPr>
              <a:t>Problema / Oportunidad</a:t>
            </a:r>
          </a:p>
          <a:p>
            <a:pPr marL="457200" indent="-457200">
              <a:buAutoNum type="arabicPeriod"/>
            </a:pPr>
            <a:r>
              <a:rPr lang="es-US" i="1">
                <a:solidFill>
                  <a:srgbClr val="215E45"/>
                </a:solidFill>
                <a:latin typeface="Lato" panose="020F0502020204030203" pitchFamily="34" charset="0"/>
              </a:rPr>
              <a:t>Evidencia e Impacto</a:t>
            </a:r>
          </a:p>
          <a:p>
            <a:pPr marL="457200" indent="-457200">
              <a:buAutoNum type="arabicPeriod"/>
            </a:pPr>
            <a:r>
              <a:rPr lang="es-US" i="1">
                <a:solidFill>
                  <a:srgbClr val="215E45"/>
                </a:solidFill>
                <a:latin typeface="Lato" panose="020F0502020204030203" pitchFamily="34" charset="0"/>
              </a:rPr>
              <a:t>Vínculo con el desafío</a:t>
            </a:r>
          </a:p>
        </p:txBody>
      </p:sp>
    </p:spTree>
    <p:extLst>
      <p:ext uri="{BB962C8B-B14F-4D97-AF65-F5344CB8AC3E}">
        <p14:creationId xmlns:p14="http://schemas.microsoft.com/office/powerpoint/2010/main" val="3261017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Panorámica</PresentationFormat>
  <Paragraphs>97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Comic Sans MS</vt:lpstr>
      <vt:lpstr>Lato</vt:lpstr>
      <vt:lpstr>Lato Black</vt:lpstr>
      <vt:lpstr>Lato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Briso F.</dc:creator>
  <cp:lastModifiedBy>Juan Briso F.</cp:lastModifiedBy>
  <cp:revision>1</cp:revision>
  <dcterms:created xsi:type="dcterms:W3CDTF">2026-04-28T13:55:04Z</dcterms:created>
  <dcterms:modified xsi:type="dcterms:W3CDTF">2026-04-28T13:55:50Z</dcterms:modified>
</cp:coreProperties>
</file>